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8/27/2017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8/27/2017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8/27/2017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t-LT" b="1" dirty="0" smtClean="0"/>
              <a:t>2016-2017 M. MOKYKLOS VEIKLOS KOKYBĖS ĮSIVERTINIMO REZULTATAI</a:t>
            </a: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92500"/>
          </a:bodyPr>
          <a:lstStyle/>
          <a:p>
            <a:r>
              <a:rPr lang="lt-LT" dirty="0" smtClean="0">
                <a:solidFill>
                  <a:schemeClr val="tx1"/>
                </a:solidFill>
              </a:rPr>
              <a:t>Tirtos sritys: diferencijavimas ir individualizavimas bei mokymosi motyvacija. </a:t>
            </a:r>
            <a:endParaRPr lang="en-US" dirty="0" smtClean="0">
              <a:solidFill>
                <a:schemeClr val="tx1"/>
              </a:solidFill>
            </a:endParaRPr>
          </a:p>
          <a:p>
            <a:r>
              <a:rPr lang="lt-LT" dirty="0" smtClean="0">
                <a:solidFill>
                  <a:schemeClr val="tx1"/>
                </a:solidFill>
              </a:rPr>
              <a:t>Anketavimas atliktas IQES </a:t>
            </a:r>
            <a:r>
              <a:rPr lang="lt-LT" dirty="0" err="1" smtClean="0">
                <a:solidFill>
                  <a:schemeClr val="tx1"/>
                </a:solidFill>
              </a:rPr>
              <a:t>online</a:t>
            </a:r>
            <a:r>
              <a:rPr lang="lt-LT" dirty="0" smtClean="0">
                <a:solidFill>
                  <a:schemeClr val="tx1"/>
                </a:solidFill>
              </a:rPr>
              <a:t> Lietuva instrumentais. Tyrime dalyvavo mokytojai, mokiniai ir jų tėvai. </a:t>
            </a:r>
            <a:endParaRPr lang="en-US" dirty="0" smtClean="0">
              <a:solidFill>
                <a:schemeClr val="tx1"/>
              </a:solidFill>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8229600" cy="4525963"/>
          </a:xfrm>
        </p:spPr>
        <p:txBody>
          <a:bodyPr>
            <a:normAutofit fontScale="92500" lnSpcReduction="10000"/>
          </a:bodyPr>
          <a:lstStyle/>
          <a:p>
            <a:r>
              <a:rPr lang="lt-LT" b="1" dirty="0" smtClean="0"/>
              <a:t>Žemiausios vertės</a:t>
            </a:r>
            <a:endParaRPr lang="en-US" dirty="0" smtClean="0"/>
          </a:p>
          <a:p>
            <a:r>
              <a:rPr lang="lt-LT" dirty="0" smtClean="0"/>
              <a:t>3.2 –Per pamokas pateikiamos užduotys mūsų vaikui nėra per sunkios. 3,0</a:t>
            </a:r>
            <a:endParaRPr lang="en-US" dirty="0" smtClean="0"/>
          </a:p>
          <a:p>
            <a:r>
              <a:rPr lang="lt-LT" dirty="0" smtClean="0"/>
              <a:t>3.4 -Mokymosi krūvis yra individualizuojamas: gabesnieji mokiniai gauna papildomų užduočių, silpnesniųjų užduotys lengvinamos. 3,0</a:t>
            </a:r>
            <a:endParaRPr lang="en-US" dirty="0" smtClean="0"/>
          </a:p>
          <a:p>
            <a:r>
              <a:rPr lang="lt-LT" dirty="0" smtClean="0"/>
              <a:t>3.3 –Per pamokas pateikiamos užduotys mūsų vaikui nėra per lengvos. 3,1</a:t>
            </a:r>
            <a:endParaRPr lang="en-US" dirty="0" smtClean="0"/>
          </a:p>
          <a:p>
            <a:r>
              <a:rPr lang="lt-LT" dirty="0" smtClean="0"/>
              <a:t>3.1 -Mokytojų per pamoką pateikiamą medžiagą mūsų vaikas supranta. 3,2</a:t>
            </a:r>
            <a:endParaRPr lang="en-US" dirty="0" smtClean="0"/>
          </a:p>
          <a:p>
            <a:r>
              <a:rPr lang="lt-LT" dirty="0" smtClean="0"/>
              <a:t>3.5 -Mokytojai skiria pakankamai dėmesio mūsų vaikui klasėje. 3,3 </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Duomenų analizė</a:t>
            </a:r>
            <a:endParaRPr lang="en-US" dirty="0"/>
          </a:p>
        </p:txBody>
      </p:sp>
      <p:sp>
        <p:nvSpPr>
          <p:cNvPr id="3" name="Content Placeholder 2"/>
          <p:cNvSpPr>
            <a:spLocks noGrp="1"/>
          </p:cNvSpPr>
          <p:nvPr>
            <p:ph idx="1"/>
          </p:nvPr>
        </p:nvSpPr>
        <p:spPr/>
        <p:txBody>
          <a:bodyPr>
            <a:normAutofit fontScale="70000" lnSpcReduction="20000"/>
          </a:bodyPr>
          <a:lstStyle/>
          <a:p>
            <a:r>
              <a:rPr lang="lt-LT" dirty="0" smtClean="0"/>
              <a:t>Kaip siekiamybė ateities apklausoms būtų aktyvesnis tėvų dalyvavimas apklausoje. </a:t>
            </a:r>
            <a:endParaRPr lang="en-US" dirty="0" smtClean="0"/>
          </a:p>
          <a:p>
            <a:r>
              <a:rPr lang="lt-LT" dirty="0" smtClean="0"/>
              <a:t>Kaip stiprybė vertinama, kad daugiau nei 60 proc. tėvų visiškai sutinka su teiginiais, jog jų vaikas noriai mokosi, jų vaikas noriai lanko mokyklą, atmosfera jų šeimoje motyvuoja mūsų vaiką mokytis, mokytojai motyvuoja vaiką mokytis ir siekti vis geresnių mokymosi rezultatų. Kiti 30/40 proc. respondentų ko gero sutinka su šiais teiginiais.</a:t>
            </a:r>
            <a:endParaRPr lang="en-US" dirty="0" smtClean="0"/>
          </a:p>
          <a:p>
            <a:r>
              <a:rPr lang="lt-LT" dirty="0" smtClean="0"/>
              <a:t>Atkreiptinas dėmesys, kad 80 proc. tėvų mano, jog per pamokas pateikiamos užduotys jų vaikui nėra per sunkios, tačiau tik 50 proc. mano, jog per pamokas pateikiamos užduotys jų vaikui nėra per lengvos. Galima daryti prielaidą, kad maždaug pusė respondentų mano, kad jų vaikui užduotys mokykloje yra per lengvos. </a:t>
            </a:r>
            <a:endParaRPr lang="en-US" dirty="0" smtClean="0"/>
          </a:p>
          <a:p>
            <a:r>
              <a:rPr lang="lt-LT" dirty="0" smtClean="0"/>
              <a:t>Ne itin aukštai įvertintas teiginys „Mokymosi krūvis yra individualizuojamas: gabesnieji mokiniai gauna papildomų užduočių, silpnesniųjų užduotys lengvinamos“. Galima būtų teikti rekomendacijas mokytojams skirti daugiau papildomų/sudėtingesnių užduočių gabiems mokiniams.</a:t>
            </a:r>
            <a:endParaRPr lang="en-US" dirty="0" smtClean="0"/>
          </a:p>
          <a:p>
            <a:r>
              <a:rPr lang="lt-LT" dirty="0" smtClean="0"/>
              <a:t>Tėvai vertina savo vaikų mokymosi motyvaciją gana gerai: 57 proc. 8-7, o kiti 27 proc. net 10-9, </a:t>
            </a:r>
            <a:r>
              <a:rPr lang="lt-LT" dirty="0" err="1" smtClean="0"/>
              <a:t>dešimtbalėje</a:t>
            </a:r>
            <a:r>
              <a:rPr lang="lt-LT" dirty="0" smtClean="0"/>
              <a:t> sistemoje.</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dirty="0" smtClean="0"/>
              <a:t>IŠVADOS/SIŪLYMAI</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lt-LT" dirty="0" smtClean="0"/>
              <a:t>1. Atsižvelgti į mokyklos veiklos kokybės įsivertinimo rezultatus rengiant mokyklos veiklos planą ir ugdymo planą.</a:t>
            </a:r>
            <a:endParaRPr lang="en-US" dirty="0" smtClean="0"/>
          </a:p>
          <a:p>
            <a:r>
              <a:rPr lang="lt-LT" dirty="0" smtClean="0"/>
              <a:t>2. Aptarti metodinėse grupėse diferencijavimo ir individualizavimo galimybes. </a:t>
            </a:r>
            <a:endParaRPr lang="en-US" dirty="0" smtClean="0"/>
          </a:p>
          <a:p>
            <a:r>
              <a:rPr lang="lt-LT" dirty="0" smtClean="0"/>
              <a:t>3. Rekomenduoti mokytojams skirti daugiau papildomų/sudėtingesnių užduočių gabiems mokiniams. </a:t>
            </a:r>
            <a:endParaRPr lang="en-US" dirty="0" smtClean="0"/>
          </a:p>
          <a:p>
            <a:r>
              <a:rPr lang="lt-LT" dirty="0" smtClean="0"/>
              <a:t>4. Siekti aktyvesnio tėvų dalyvavimo apklausoje. </a:t>
            </a:r>
            <a:endParaRPr lang="en-US" dirty="0" smtClean="0"/>
          </a:p>
          <a:p>
            <a:r>
              <a:rPr lang="lt-LT" dirty="0" smtClean="0"/>
              <a:t>5. Rekomenduoti tėvams atidžiau pažvelgti į vaikų miego režimą, kad šiems liktų energijos produktyviai veiklai.</a:t>
            </a:r>
            <a:endParaRPr lang="en-US" dirty="0" smtClean="0"/>
          </a:p>
          <a:p>
            <a:pPr>
              <a:buNone/>
            </a:pPr>
            <a:r>
              <a:rPr lang="lt-LT" dirty="0" smtClean="0"/>
              <a:t> </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b="1" dirty="0" smtClean="0"/>
              <a:t/>
            </a:r>
            <a:br>
              <a:rPr lang="lt-LT" b="1" dirty="0" smtClean="0"/>
            </a:br>
            <a:r>
              <a:rPr lang="lt-LT" sz="4000" b="1" dirty="0" smtClean="0"/>
              <a:t>Iš 17 mokytojų apklausoje dalyvavo 15.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lt-LT" b="1" dirty="0" smtClean="0"/>
              <a:t>5 aukščiausios vertės</a:t>
            </a:r>
            <a:endParaRPr lang="en-US" dirty="0" smtClean="0"/>
          </a:p>
          <a:p>
            <a:r>
              <a:rPr lang="lt-LT" dirty="0" smtClean="0"/>
              <a:t>1.7 - Mokytojai planuoja pamoką taip, kad į užduočių atlikimą būtų įtraukti visi klasės mokiniai. 4,0</a:t>
            </a:r>
            <a:endParaRPr lang="en-US" dirty="0" smtClean="0"/>
          </a:p>
          <a:p>
            <a:r>
              <a:rPr lang="lt-LT" dirty="0" smtClean="0"/>
              <a:t>1.5 - Mokytojai, skirdami sudėtingesnes užduotis mokiniams, apgalvoja galimybes mažiau pažangiems mokiniams palengvinti tų užduočių atlikimą: leidžia naudotis žodynu, atlikti užduotį kartu su draugu ir pan. 3,8</a:t>
            </a:r>
            <a:endParaRPr lang="en-US" dirty="0" smtClean="0"/>
          </a:p>
          <a:p>
            <a:r>
              <a:rPr lang="lt-LT" dirty="0" smtClean="0"/>
              <a:t>1.2 - Mokytojai parengia papildomas užduotis gabesniems mokiniams, kurie greitai atlieka nurodytas užduotis. 3,7</a:t>
            </a:r>
            <a:endParaRPr lang="en-US" dirty="0" smtClean="0"/>
          </a:p>
          <a:p>
            <a:r>
              <a:rPr lang="lt-LT" dirty="0" smtClean="0"/>
              <a:t>1.3 - Mokytojai numato, kuriam mokiniui ar mokinių grupei reikės pagalbos atliekant užduotis ir iš anksto tam pasirengia. 3,7</a:t>
            </a:r>
            <a:endParaRPr lang="en-US" dirty="0" smtClean="0"/>
          </a:p>
          <a:p>
            <a:r>
              <a:rPr lang="lt-LT" dirty="0" smtClean="0"/>
              <a:t>1.4 - Mokytojai naudoja įvairius naujos medžiagos pristatymo būdus, padedančius mokiniams, turintiems vyraujančią regimąją ar girdimąją atmintį ar </a:t>
            </a:r>
            <a:r>
              <a:rPr lang="lt-LT" dirty="0" err="1" smtClean="0"/>
              <a:t>kinestezinį</a:t>
            </a:r>
            <a:r>
              <a:rPr lang="lt-LT" dirty="0" smtClean="0"/>
              <a:t> intelektą. 3,5</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lt-LT" b="1" dirty="0" smtClean="0"/>
              <a:t>5 žemiausios vertės</a:t>
            </a:r>
            <a:endParaRPr lang="en-US" dirty="0" smtClean="0"/>
          </a:p>
          <a:p>
            <a:r>
              <a:rPr lang="lt-LT" dirty="0" smtClean="0"/>
              <a:t>1.6 - Mokytojai leidžia vieniems mokiniams atlikti užduotį raštu, o kitiems – žodžiu. 3,0	</a:t>
            </a:r>
            <a:endParaRPr lang="en-US" dirty="0" smtClean="0"/>
          </a:p>
          <a:p>
            <a:r>
              <a:rPr lang="lt-LT" dirty="0" smtClean="0"/>
              <a:t>1.1 - Mokytojai numato, o mokiniai pasirenka, kiek jie sugebės išmokti žodžių. 3,2</a:t>
            </a:r>
            <a:endParaRPr lang="en-US" dirty="0" smtClean="0"/>
          </a:p>
          <a:p>
            <a:r>
              <a:rPr lang="lt-LT" dirty="0" smtClean="0"/>
              <a:t>1.9 - Mokytojai pamokos metu mokiniams skiria skirtingas užduotis. 3,3</a:t>
            </a:r>
            <a:endParaRPr lang="en-US" dirty="0" smtClean="0"/>
          </a:p>
          <a:p>
            <a:r>
              <a:rPr lang="lt-LT" dirty="0" smtClean="0"/>
              <a:t>5.1 - Skiriamos užduotys yra įvairaus sudėtingumo, kad ir sunkiai besimokantys mokiniai galėtų pasidžiaugti sėkme, ir gerai besimokantieji turėtų dingsčių rungtyniauti. 3,4</a:t>
            </a:r>
            <a:endParaRPr lang="en-US" dirty="0" smtClean="0"/>
          </a:p>
          <a:p>
            <a:r>
              <a:rPr lang="lt-LT" dirty="0" smtClean="0"/>
              <a:t>1.8 - Mokytojai planuodami pamoką numato, kurias užduotis dalis klasės mokinių atliks susiaurintas arba praplėstas. 3,5</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Duomenų analizė</a:t>
            </a:r>
            <a:endParaRPr lang="en-US" dirty="0"/>
          </a:p>
        </p:txBody>
      </p:sp>
      <p:sp>
        <p:nvSpPr>
          <p:cNvPr id="3" name="Content Placeholder 2"/>
          <p:cNvSpPr>
            <a:spLocks noGrp="1"/>
          </p:cNvSpPr>
          <p:nvPr>
            <p:ph idx="1"/>
          </p:nvPr>
        </p:nvSpPr>
        <p:spPr/>
        <p:txBody>
          <a:bodyPr>
            <a:normAutofit fontScale="70000" lnSpcReduction="20000"/>
          </a:bodyPr>
          <a:lstStyle/>
          <a:p>
            <a:r>
              <a:rPr lang="lt-LT" dirty="0" smtClean="0"/>
              <a:t>Galima teigti, jog mokytojai yra geros nuomonės apie ugdymo diferencijavimą bei individualizavimą mokykloje ir iš tiesų taiko įvairius metodus, kad atitiktų skirtingus ugdytinių poreikius ir gebėjimus. Tačiau esant vienam vertinimo standartui yra pakankamai sudėtinga leisti mokiniams, kurie ugdomi pagal bendrąją, o ne individualizuotą/pritaikytą programas, būti vertinamiems ne pagal tą patį kriterijų. Esant skirtingoms užduotims mokiniams, kai kalbama apie besimokančius pagal bendrąją programą, tektų visgi mažiau pasiekusius mokinius vertinti mažesniais įvertinimais, o atitinkamai geresnių rezultatų pasiekusius, vertinti aukštesniais pažymiais. Suvienodinti vertinimo už skirtingo sudėtingumo užduotis nebūtų galima. Bendrosios programos ir vertinimo kriterijai neleidžia iki galo individualizuoti ugdymo pateikiamų užduočių atskiram mokiniui. Visgi mokytojai suteikia galimybes pasireikšti įvairiems ugdytinių gebėjimams taikydami skirtingus metodus, tokiu būdu atrandamas priėjimas prie individualių ugdytinių poreikių, talentų ir moksleiviai patiria sėkmės džiaugsmą. Patys gabiausi mokiniai atstovauja klasei ir mokyklai konkursuose bei olimpiadose, o mokiniams, kurie mokosi pagal pritaikytą/individualizuotą programas, rengiamos specialios ugdymo programos.</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lt-LT" dirty="0" smtClean="0"/>
              <a:t>Remiantis anketos duomenimis, viena stipriųjų pusių yra ta, jog net 100 proc. mokytojų planuoja pamoką taip, kad į užduočių atlikimą būtų įtraukti visi klasės mokiniai. Net 80 proc. mokytojų, skirdami sudėtingesnes užduotis mokiniams, apgalvoja galimybes mažiau pažangiems mokiniams palengvinti tų užduočių atlikimą: leidžia naudotis žodynu, atlikti užduotį kartu su draugu ir pan. </a:t>
            </a:r>
            <a:endParaRPr lang="en-US" dirty="0" smtClean="0"/>
          </a:p>
          <a:p>
            <a:r>
              <a:rPr lang="lt-LT" dirty="0" smtClean="0"/>
              <a:t>Didindami mokinių mokymosi motyvaciją net 93 proc. mokytojų skatina ugdytinius dalyvauti įvairiuose renginiuose, olimpiadose ir projektuose. </a:t>
            </a:r>
            <a:endParaRPr lang="en-US" dirty="0" smtClean="0"/>
          </a:p>
          <a:p>
            <a:r>
              <a:rPr lang="lt-LT" dirty="0" smtClean="0"/>
              <a:t>Kaip silpnesniąją pusę galima vertinti faktą, kad tik 53 proc. mokytojų nuolat skatina mokinius maloniu elgesiu ir pagyrimais.</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4000" b="1" dirty="0" smtClean="0"/>
              <a:t/>
            </a:r>
            <a:br>
              <a:rPr lang="lt-LT" sz="4000" b="1" dirty="0" smtClean="0"/>
            </a:br>
            <a:r>
              <a:rPr lang="lt-LT" sz="4000" b="1" dirty="0" smtClean="0"/>
              <a:t>Mokinių apklausos rezultatai. Anketinėje apklausoje dalyvavo 33 mokiniai iš 35.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lt-LT" b="1" dirty="0" smtClean="0"/>
              <a:t>Aukščiausios vertės</a:t>
            </a:r>
            <a:endParaRPr lang="en-US" dirty="0" smtClean="0"/>
          </a:p>
          <a:p>
            <a:pPr lvl="1">
              <a:buNone/>
            </a:pPr>
            <a:r>
              <a:rPr lang="lt-LT" sz="2600" dirty="0" smtClean="0"/>
              <a:t>1.1 </a:t>
            </a:r>
            <a:r>
              <a:rPr lang="lt-LT" dirty="0" smtClean="0"/>
              <a:t>-Jei mokiniui ar mokinių grupei pamokos metu prireikia pagalbos atliekant užduotis, mokytojai tą pagalbą visada suteikia. 3,7</a:t>
            </a:r>
            <a:endParaRPr lang="en-US" dirty="0" smtClean="0"/>
          </a:p>
          <a:p>
            <a:r>
              <a:rPr lang="lt-LT" dirty="0" smtClean="0"/>
              <a:t>1.4 –Pamokos metu į užduočių atlikimą įtraukiami visi klasės mokiniai. 3,5</a:t>
            </a:r>
            <a:endParaRPr lang="en-US" dirty="0" smtClean="0"/>
          </a:p>
          <a:p>
            <a:r>
              <a:rPr lang="lt-LT" dirty="0" smtClean="0"/>
              <a:t>2.4 –Mokomoji medžiaga yra man visiškai tinkama pagal savo sunkumą – nei per lengva, nei per sunki. 3,5</a:t>
            </a:r>
            <a:endParaRPr lang="en-US" dirty="0" smtClean="0"/>
          </a:p>
          <a:p>
            <a:r>
              <a:rPr lang="lt-LT" dirty="0" smtClean="0"/>
              <a:t>1.3 –Per pamoką mokiniai, jei reikia, gali pasilengvinti skiriamų užduočių atlikimą: mokytojai leidžia naudotis žodynu, atlikti užduotį kartu su draugu ir pan. 3,3</a:t>
            </a:r>
            <a:endParaRPr lang="en-US" dirty="0" smtClean="0"/>
          </a:p>
          <a:p>
            <a:r>
              <a:rPr lang="lt-LT" dirty="0" smtClean="0"/>
              <a:t>1.2 -Mokytojai įvairiais mokiniams patraukliais būdais pristato naują pamokos medžiagą.</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lt-LT" b="1" dirty="0" smtClean="0"/>
              <a:t>Žemiausios vertės</a:t>
            </a:r>
            <a:endParaRPr lang="en-US" dirty="0" smtClean="0"/>
          </a:p>
          <a:p>
            <a:r>
              <a:rPr lang="lt-LT" dirty="0" smtClean="0"/>
              <a:t>1.5 -Mokytojai pamokos metu mokiniams skiria skirtingas užduotis. 1,9</a:t>
            </a:r>
            <a:endParaRPr lang="en-US" dirty="0" smtClean="0"/>
          </a:p>
          <a:p>
            <a:r>
              <a:rPr lang="lt-LT" dirty="0" smtClean="0"/>
              <a:t>2.2 –Individualiam darbui mokiniai gauna skirtingas užduotis, kurios jiems skiriamos atsižvelgiant į jų pažangumą. 2,6</a:t>
            </a:r>
            <a:endParaRPr lang="en-US" dirty="0" smtClean="0"/>
          </a:p>
          <a:p>
            <a:r>
              <a:rPr lang="lt-LT" dirty="0" smtClean="0"/>
              <a:t>2.1 –Stiprūs mokiniai gauna papildomas užduotis, kurios kelia jiems tikrus iššūkius. 2,7</a:t>
            </a:r>
            <a:endParaRPr lang="en-US" dirty="0" smtClean="0"/>
          </a:p>
          <a:p>
            <a:r>
              <a:rPr lang="lt-LT" dirty="0" smtClean="0"/>
              <a:t>2.3 –Pamokos tempas man visiškai tinkamas – nei per lėtas, nei per greitas. 3,1</a:t>
            </a:r>
            <a:endParaRPr lang="en-US" dirty="0" smtClean="0"/>
          </a:p>
          <a:p>
            <a:r>
              <a:rPr lang="lt-LT" dirty="0" smtClean="0"/>
              <a:t>1.2 -Mokytojai įvairiais mokiniams patraukliais būdais pristato naują pamokos medžiagą. 3,2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t-LT" dirty="0" smtClean="0"/>
              <a:t>Duomenų analizė</a:t>
            </a:r>
            <a:endParaRPr lang="en-US" dirty="0"/>
          </a:p>
        </p:txBody>
      </p:sp>
      <p:sp>
        <p:nvSpPr>
          <p:cNvPr id="3" name="Content Placeholder 2"/>
          <p:cNvSpPr>
            <a:spLocks noGrp="1"/>
          </p:cNvSpPr>
          <p:nvPr>
            <p:ph idx="1"/>
          </p:nvPr>
        </p:nvSpPr>
        <p:spPr/>
        <p:txBody>
          <a:bodyPr>
            <a:normAutofit fontScale="85000" lnSpcReduction="10000"/>
          </a:bodyPr>
          <a:lstStyle/>
          <a:p>
            <a:r>
              <a:rPr lang="lt-LT" dirty="0" smtClean="0"/>
              <a:t>Mokiniai gana gerai vertina ugdymo individualizavimą, diferencijavimą bei savo mokymosi motyvaciją. Pavyzdžiui, net 75 proc. respondentų atsakė, kad jei mokiniui ar mokinių grupei pamokos metu prireikia pagalbos atliekant užduotis, mokytojai tą pagalbą visada suteikia. Taip pat net 61 proc. visiškai sutinka su teiginiu, jog mokomoji medžiaga yra jiems visiškai tinkama pagal savo sunkumą – nei per lengva, nei per sunki, kiti 27 proc. ko gero sutinka su teiginiu.</a:t>
            </a:r>
            <a:endParaRPr lang="en-US" dirty="0" smtClean="0"/>
          </a:p>
          <a:p>
            <a:r>
              <a:rPr lang="lt-LT" dirty="0" smtClean="0"/>
              <a:t>Reikėtų informuoti tėvus, kad net 64 proc. vaikų į klausimą „Kokie veiksniai, tavo nuomone, įtakoja mokymosi motyvacijos sumažėjimą?“, atsakė, jog priežastis yra nuovargis (dėl ligos ar nemigos). Tėvams turėtų būti teikiamos rekomendacijos atidžiau pažvelgti į vaikų miego </a:t>
            </a:r>
            <a:r>
              <a:rPr lang="lt-LT" dirty="0" smtClean="0"/>
              <a:t>režimą</a:t>
            </a:r>
            <a:r>
              <a:rPr lang="lt-LT" dirty="0" smtClean="0"/>
              <a:t>, kad šiems liktų energijos produktyviai veiklai.</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4000" b="1" dirty="0" smtClean="0"/>
              <a:t/>
            </a:r>
            <a:br>
              <a:rPr lang="lt-LT" sz="4000" b="1" dirty="0" smtClean="0"/>
            </a:br>
            <a:r>
              <a:rPr lang="lt-LT" sz="4000" b="1" dirty="0" smtClean="0"/>
              <a:t>Tėvams išsiųsti 44  klausimynai, iš jų atsakyta 28.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lt-LT" b="1" dirty="0" smtClean="0"/>
              <a:t>Aukščiausios vertės</a:t>
            </a:r>
            <a:endParaRPr lang="en-US" dirty="0" smtClean="0"/>
          </a:p>
          <a:p>
            <a:r>
              <a:rPr lang="lt-LT" dirty="0" smtClean="0"/>
              <a:t>1.3 -Atmosfera mūsų šeimoje motyvuoja mūsų vaiką mokytis. 3,7</a:t>
            </a:r>
            <a:endParaRPr lang="en-US" dirty="0" smtClean="0"/>
          </a:p>
          <a:p>
            <a:r>
              <a:rPr lang="lt-LT" dirty="0" smtClean="0"/>
              <a:t>3.6 -Mokytojai mūsų vaiką vadina vardu. 3,6</a:t>
            </a:r>
            <a:endParaRPr lang="en-US" dirty="0" smtClean="0"/>
          </a:p>
          <a:p>
            <a:r>
              <a:rPr lang="lt-LT" dirty="0" smtClean="0"/>
              <a:t>1.2 -Mūsų vaikas noriai lanko mokyklą. 3,6</a:t>
            </a:r>
            <a:endParaRPr lang="en-US" dirty="0" smtClean="0"/>
          </a:p>
          <a:p>
            <a:r>
              <a:rPr lang="lt-LT" dirty="0" smtClean="0"/>
              <a:t>1.4 -Mokytojai motyvuoja mūsų vaiką mokytis ir siekti vis geresnių mokymosi rezultatų. 3,6</a:t>
            </a:r>
            <a:endParaRPr lang="en-US" dirty="0" smtClean="0"/>
          </a:p>
          <a:p>
            <a:r>
              <a:rPr lang="lt-LT" dirty="0" smtClean="0"/>
              <a:t>1.1 -Mūsų vaikas noriai mokosi. 3,6</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TotalTime>
  <Words>1126</Words>
  <Application>Microsoft Office PowerPoint</Application>
  <PresentationFormat>On-screen Show (4:3)</PresentationFormat>
  <Paragraphs>63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2016-2017 M. MOKYKLOS VEIKLOS KOKYBĖS ĮSIVERTINIMO REZULTATAI </vt:lpstr>
      <vt:lpstr> Iš 17 mokytojų apklausoje dalyvavo 15.  </vt:lpstr>
      <vt:lpstr>Slide 3</vt:lpstr>
      <vt:lpstr>Duomenų analizė</vt:lpstr>
      <vt:lpstr>Slide 5</vt:lpstr>
      <vt:lpstr> Mokinių apklausos rezultatai. Anketinėje apklausoje dalyvavo 33 mokiniai iš 35.  </vt:lpstr>
      <vt:lpstr>Slide 7</vt:lpstr>
      <vt:lpstr>Duomenų analizė</vt:lpstr>
      <vt:lpstr> Tėvams išsiųsti 44  klausimynai, iš jų atsakyta 28.  </vt:lpstr>
      <vt:lpstr>Slide 10</vt:lpstr>
      <vt:lpstr>Duomenų analizė</vt:lpstr>
      <vt:lpstr>IŠVADOS/SIŪLYMAI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2016-2017 M. MOKYKLOS VEIKLOS KOKYBĖS ĮSIVERTINIMO REZULTATAI </dc:title>
  <dc:creator>Irena</dc:creator>
  <cp:lastModifiedBy>HP</cp:lastModifiedBy>
  <cp:revision>5</cp:revision>
  <dcterms:created xsi:type="dcterms:W3CDTF">2006-08-16T00:00:00Z</dcterms:created>
  <dcterms:modified xsi:type="dcterms:W3CDTF">2017-08-27T15:53:31Z</dcterms:modified>
</cp:coreProperties>
</file>